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7"/>
  </p:notesMasterIdLst>
  <p:handoutMasterIdLst>
    <p:handoutMasterId r:id="rId38"/>
  </p:handoutMasterIdLst>
  <p:sldIdLst>
    <p:sldId id="1020" r:id="rId2"/>
    <p:sldId id="305" r:id="rId3"/>
    <p:sldId id="456" r:id="rId4"/>
    <p:sldId id="1090" r:id="rId5"/>
    <p:sldId id="1202" r:id="rId6"/>
    <p:sldId id="1200" r:id="rId7"/>
    <p:sldId id="1204" r:id="rId8"/>
    <p:sldId id="1224" r:id="rId9"/>
    <p:sldId id="1203" r:id="rId10"/>
    <p:sldId id="1205" r:id="rId11"/>
    <p:sldId id="1227" r:id="rId12"/>
    <p:sldId id="1228" r:id="rId13"/>
    <p:sldId id="1104" r:id="rId14"/>
    <p:sldId id="1165" r:id="rId15"/>
    <p:sldId id="1110" r:id="rId16"/>
    <p:sldId id="1111" r:id="rId17"/>
    <p:sldId id="1166" r:id="rId18"/>
    <p:sldId id="1167" r:id="rId19"/>
    <p:sldId id="1185" r:id="rId20"/>
    <p:sldId id="1168" r:id="rId21"/>
    <p:sldId id="1169" r:id="rId22"/>
    <p:sldId id="1170" r:id="rId23"/>
    <p:sldId id="1171" r:id="rId24"/>
    <p:sldId id="1173" r:id="rId25"/>
    <p:sldId id="1174" r:id="rId26"/>
    <p:sldId id="1226" r:id="rId27"/>
    <p:sldId id="1175" r:id="rId28"/>
    <p:sldId id="1217" r:id="rId29"/>
    <p:sldId id="1210" r:id="rId30"/>
    <p:sldId id="1211" r:id="rId31"/>
    <p:sldId id="1212" r:id="rId32"/>
    <p:sldId id="1229" r:id="rId33"/>
    <p:sldId id="1230" r:id="rId34"/>
    <p:sldId id="1231" r:id="rId35"/>
    <p:sldId id="1213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72"/>
    <p:restoredTop sz="88095"/>
  </p:normalViewPr>
  <p:slideViewPr>
    <p:cSldViewPr snapToGrid="0" snapToObjects="1">
      <p:cViewPr varScale="1">
        <p:scale>
          <a:sx n="101" d="100"/>
          <a:sy n="101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7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AFA884-ABE1-D248-BABC-0C942B6752A7}" type="doc">
      <dgm:prSet loTypeId="urn:microsoft.com/office/officeart/2009/3/layout/Descending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E4B8E0-A2DC-2F4B-ACC5-499E66C66915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86B5D69F-7486-E64F-9B02-DAAFA3A780CA}" type="sibTrans" cxnId="{BF26C62D-E7E5-0A47-8F2A-660B2E35EBE4}">
      <dgm:prSet/>
      <dgm:spPr/>
      <dgm:t>
        <a:bodyPr/>
        <a:lstStyle/>
        <a:p>
          <a:endParaRPr lang="en-US"/>
        </a:p>
      </dgm:t>
    </dgm:pt>
    <dgm:pt modelId="{8EF5369E-0301-1942-A603-B391CE0C044E}" type="parTrans" cxnId="{BF26C62D-E7E5-0A47-8F2A-660B2E35EBE4}">
      <dgm:prSet/>
      <dgm:spPr/>
      <dgm:t>
        <a:bodyPr/>
        <a:lstStyle/>
        <a:p>
          <a:endParaRPr lang="en-US"/>
        </a:p>
      </dgm:t>
    </dgm:pt>
    <dgm:pt modelId="{560039AF-05B9-8145-AE85-8F8100963F7F}" type="pres">
      <dgm:prSet presAssocID="{66AFA884-ABE1-D248-BABC-0C942B6752A7}" presName="Name0" presStyleCnt="0">
        <dgm:presLayoutVars>
          <dgm:chMax val="7"/>
          <dgm:chPref val="5"/>
        </dgm:presLayoutVars>
      </dgm:prSet>
      <dgm:spPr/>
    </dgm:pt>
    <dgm:pt modelId="{BDD536DD-80F2-754F-9D2A-992BE221AE62}" type="pres">
      <dgm:prSet presAssocID="{66AFA884-ABE1-D248-BABC-0C942B6752A7}" presName="arrowNode" presStyleLbl="node1" presStyleIdx="0" presStyleCnt="1"/>
      <dgm:spPr/>
    </dgm:pt>
    <dgm:pt modelId="{412E66FD-7C93-1A4A-BA29-C5FBED3E32C1}" type="pres">
      <dgm:prSet presAssocID="{04E4B8E0-A2DC-2F4B-ACC5-499E66C66915}" presName="txNode1" presStyleLbl="revTx" presStyleIdx="0" presStyleCnt="1">
        <dgm:presLayoutVars>
          <dgm:bulletEnabled val="1"/>
        </dgm:presLayoutVars>
      </dgm:prSet>
      <dgm:spPr/>
    </dgm:pt>
  </dgm:ptLst>
  <dgm:cxnLst>
    <dgm:cxn modelId="{BF26C62D-E7E5-0A47-8F2A-660B2E35EBE4}" srcId="{66AFA884-ABE1-D248-BABC-0C942B6752A7}" destId="{04E4B8E0-A2DC-2F4B-ACC5-499E66C66915}" srcOrd="0" destOrd="0" parTransId="{8EF5369E-0301-1942-A603-B391CE0C044E}" sibTransId="{86B5D69F-7486-E64F-9B02-DAAFA3A780CA}"/>
    <dgm:cxn modelId="{617E433C-22D7-D347-873D-28285EC7C554}" type="presOf" srcId="{04E4B8E0-A2DC-2F4B-ACC5-499E66C66915}" destId="{412E66FD-7C93-1A4A-BA29-C5FBED3E32C1}" srcOrd="0" destOrd="0" presId="urn:microsoft.com/office/officeart/2009/3/layout/DescendingProcess"/>
    <dgm:cxn modelId="{C7BA3A82-3E34-B14E-90D7-67F8F4CB7CA6}" type="presOf" srcId="{66AFA884-ABE1-D248-BABC-0C942B6752A7}" destId="{560039AF-05B9-8145-AE85-8F8100963F7F}" srcOrd="0" destOrd="0" presId="urn:microsoft.com/office/officeart/2009/3/layout/DescendingProcess"/>
    <dgm:cxn modelId="{25A35B12-A35F-A64D-AD67-7F284ACC0638}" type="presParOf" srcId="{560039AF-05B9-8145-AE85-8F8100963F7F}" destId="{BDD536DD-80F2-754F-9D2A-992BE221AE62}" srcOrd="0" destOrd="0" presId="urn:microsoft.com/office/officeart/2009/3/layout/DescendingProcess"/>
    <dgm:cxn modelId="{2B8367C3-7E11-1147-B28B-26CA3986903D}" type="presParOf" srcId="{560039AF-05B9-8145-AE85-8F8100963F7F}" destId="{412E66FD-7C93-1A4A-BA29-C5FBED3E32C1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6539E1-5DF1-FE45-A265-7BF6FE556722}" type="doc">
      <dgm:prSet loTypeId="urn:microsoft.com/office/officeart/2005/8/layout/cycle6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D80A853-7438-334B-BFD2-07F662358B29}">
      <dgm:prSet phldrT="[Text]"/>
      <dgm:spPr/>
      <dgm:t>
        <a:bodyPr/>
        <a:lstStyle/>
        <a:p>
          <a:r>
            <a:rPr lang="en-US" dirty="0"/>
            <a:t>Explore Variation</a:t>
          </a:r>
        </a:p>
      </dgm:t>
    </dgm:pt>
    <dgm:pt modelId="{53CD4CC4-F235-3543-9A70-39BD9A486720}" type="parTrans" cxnId="{7B9630E4-626B-F046-96A2-894D7F441496}">
      <dgm:prSet/>
      <dgm:spPr/>
      <dgm:t>
        <a:bodyPr/>
        <a:lstStyle/>
        <a:p>
          <a:endParaRPr lang="en-US"/>
        </a:p>
      </dgm:t>
    </dgm:pt>
    <dgm:pt modelId="{6C7A8FFD-228B-7F48-9F25-2B2C3B27F6B2}" type="sibTrans" cxnId="{7B9630E4-626B-F046-96A2-894D7F441496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3757244F-6FEF-2448-BBC7-6CDDD616EFDA}">
      <dgm:prSet phldrT="[Text]"/>
      <dgm:spPr/>
      <dgm:t>
        <a:bodyPr/>
        <a:lstStyle/>
        <a:p>
          <a:r>
            <a:rPr lang="en-US" dirty="0"/>
            <a:t>Model Variation</a:t>
          </a:r>
        </a:p>
      </dgm:t>
    </dgm:pt>
    <dgm:pt modelId="{D0AC5242-82B0-A647-9F20-B4EED82B0D76}" type="parTrans" cxnId="{B07D37A1-46D1-B142-9045-B1AB1813D752}">
      <dgm:prSet/>
      <dgm:spPr/>
      <dgm:t>
        <a:bodyPr/>
        <a:lstStyle/>
        <a:p>
          <a:endParaRPr lang="en-US"/>
        </a:p>
      </dgm:t>
    </dgm:pt>
    <dgm:pt modelId="{45FCC7C8-C863-6246-9BD1-400C3E271367}" type="sibTrans" cxnId="{B07D37A1-46D1-B142-9045-B1AB1813D752}">
      <dgm:prSet/>
      <dgm:spPr/>
      <dgm:t>
        <a:bodyPr/>
        <a:lstStyle/>
        <a:p>
          <a:endParaRPr lang="en-US"/>
        </a:p>
      </dgm:t>
    </dgm:pt>
    <dgm:pt modelId="{03E3BA4A-9475-4F4E-AAB1-5D14DA47F1B3}">
      <dgm:prSet phldrT="[Text]"/>
      <dgm:spPr/>
      <dgm:t>
        <a:bodyPr/>
        <a:lstStyle/>
        <a:p>
          <a:r>
            <a:rPr lang="en-US" dirty="0"/>
            <a:t>Evaluate Models</a:t>
          </a:r>
        </a:p>
      </dgm:t>
    </dgm:pt>
    <dgm:pt modelId="{472DDDD9-7714-B842-9D02-D31A7BF3C67C}" type="parTrans" cxnId="{82C3492E-03B1-DA4D-BA87-60A3AB0F4B0F}">
      <dgm:prSet/>
      <dgm:spPr/>
      <dgm:t>
        <a:bodyPr/>
        <a:lstStyle/>
        <a:p>
          <a:endParaRPr lang="en-US"/>
        </a:p>
      </dgm:t>
    </dgm:pt>
    <dgm:pt modelId="{B2985D66-EE88-8849-9C0E-05DF4EC27E37}" type="sibTrans" cxnId="{82C3492E-03B1-DA4D-BA87-60A3AB0F4B0F}">
      <dgm:prSet/>
      <dgm:spPr/>
      <dgm:t>
        <a:bodyPr/>
        <a:lstStyle/>
        <a:p>
          <a:endParaRPr lang="en-US"/>
        </a:p>
      </dgm:t>
    </dgm:pt>
    <dgm:pt modelId="{6685CB4D-962E-2B41-A56D-D5F40FA2084E}" type="pres">
      <dgm:prSet presAssocID="{366539E1-5DF1-FE45-A265-7BF6FE556722}" presName="cycle" presStyleCnt="0">
        <dgm:presLayoutVars>
          <dgm:dir/>
          <dgm:resizeHandles val="exact"/>
        </dgm:presLayoutVars>
      </dgm:prSet>
      <dgm:spPr/>
    </dgm:pt>
    <dgm:pt modelId="{AD3D1D6D-5941-724E-B536-F8A97D5544A5}" type="pres">
      <dgm:prSet presAssocID="{8D80A853-7438-334B-BFD2-07F662358B29}" presName="node" presStyleLbl="node1" presStyleIdx="0" presStyleCnt="3">
        <dgm:presLayoutVars>
          <dgm:bulletEnabled val="1"/>
        </dgm:presLayoutVars>
      </dgm:prSet>
      <dgm:spPr/>
    </dgm:pt>
    <dgm:pt modelId="{836B279E-611C-254A-AB96-B63E76E02771}" type="pres">
      <dgm:prSet presAssocID="{8D80A853-7438-334B-BFD2-07F662358B29}" presName="spNode" presStyleCnt="0"/>
      <dgm:spPr/>
    </dgm:pt>
    <dgm:pt modelId="{A67E575D-CC62-B749-A347-578A2A5B162D}" type="pres">
      <dgm:prSet presAssocID="{6C7A8FFD-228B-7F48-9F25-2B2C3B27F6B2}" presName="sibTrans" presStyleLbl="sibTrans1D1" presStyleIdx="0" presStyleCnt="3"/>
      <dgm:spPr/>
    </dgm:pt>
    <dgm:pt modelId="{658A1CFC-A92C-BD44-B246-7691817FC6B5}" type="pres">
      <dgm:prSet presAssocID="{3757244F-6FEF-2448-BBC7-6CDDD616EFDA}" presName="node" presStyleLbl="node1" presStyleIdx="1" presStyleCnt="3">
        <dgm:presLayoutVars>
          <dgm:bulletEnabled val="1"/>
        </dgm:presLayoutVars>
      </dgm:prSet>
      <dgm:spPr/>
    </dgm:pt>
    <dgm:pt modelId="{5CC2EC39-690B-7A43-80D9-B4D51E1BF836}" type="pres">
      <dgm:prSet presAssocID="{3757244F-6FEF-2448-BBC7-6CDDD616EFDA}" presName="spNode" presStyleCnt="0"/>
      <dgm:spPr/>
    </dgm:pt>
    <dgm:pt modelId="{9308A791-3F60-2B4E-9A59-7633DCA977DD}" type="pres">
      <dgm:prSet presAssocID="{45FCC7C8-C863-6246-9BD1-400C3E271367}" presName="sibTrans" presStyleLbl="sibTrans1D1" presStyleIdx="1" presStyleCnt="3"/>
      <dgm:spPr/>
    </dgm:pt>
    <dgm:pt modelId="{F292EFA7-1198-E543-838A-16C4AD16D16A}" type="pres">
      <dgm:prSet presAssocID="{03E3BA4A-9475-4F4E-AAB1-5D14DA47F1B3}" presName="node" presStyleLbl="node1" presStyleIdx="2" presStyleCnt="3">
        <dgm:presLayoutVars>
          <dgm:bulletEnabled val="1"/>
        </dgm:presLayoutVars>
      </dgm:prSet>
      <dgm:spPr/>
    </dgm:pt>
    <dgm:pt modelId="{F43B7261-EFEA-5D47-9B44-1E3BEED58369}" type="pres">
      <dgm:prSet presAssocID="{03E3BA4A-9475-4F4E-AAB1-5D14DA47F1B3}" presName="spNode" presStyleCnt="0"/>
      <dgm:spPr/>
    </dgm:pt>
    <dgm:pt modelId="{DC32BEC1-9142-B947-A26E-9EB776FE0BCA}" type="pres">
      <dgm:prSet presAssocID="{B2985D66-EE88-8849-9C0E-05DF4EC27E37}" presName="sibTrans" presStyleLbl="sibTrans1D1" presStyleIdx="2" presStyleCnt="3"/>
      <dgm:spPr/>
    </dgm:pt>
  </dgm:ptLst>
  <dgm:cxnLst>
    <dgm:cxn modelId="{82C3492E-03B1-DA4D-BA87-60A3AB0F4B0F}" srcId="{366539E1-5DF1-FE45-A265-7BF6FE556722}" destId="{03E3BA4A-9475-4F4E-AAB1-5D14DA47F1B3}" srcOrd="2" destOrd="0" parTransId="{472DDDD9-7714-B842-9D02-D31A7BF3C67C}" sibTransId="{B2985D66-EE88-8849-9C0E-05DF4EC27E37}"/>
    <dgm:cxn modelId="{3BB7EC5F-F0BE-5542-AF39-5C34EFCA7209}" type="presOf" srcId="{45FCC7C8-C863-6246-9BD1-400C3E271367}" destId="{9308A791-3F60-2B4E-9A59-7633DCA977DD}" srcOrd="0" destOrd="0" presId="urn:microsoft.com/office/officeart/2005/8/layout/cycle6"/>
    <dgm:cxn modelId="{553BD46D-AD03-C74B-9908-29F84919E98B}" type="presOf" srcId="{B2985D66-EE88-8849-9C0E-05DF4EC27E37}" destId="{DC32BEC1-9142-B947-A26E-9EB776FE0BCA}" srcOrd="0" destOrd="0" presId="urn:microsoft.com/office/officeart/2005/8/layout/cycle6"/>
    <dgm:cxn modelId="{51267D71-370D-DC43-904D-7706755E6DAE}" type="presOf" srcId="{8D80A853-7438-334B-BFD2-07F662358B29}" destId="{AD3D1D6D-5941-724E-B536-F8A97D5544A5}" srcOrd="0" destOrd="0" presId="urn:microsoft.com/office/officeart/2005/8/layout/cycle6"/>
    <dgm:cxn modelId="{5A306195-13B5-C149-AF89-22DFC1D354B5}" type="presOf" srcId="{03E3BA4A-9475-4F4E-AAB1-5D14DA47F1B3}" destId="{F292EFA7-1198-E543-838A-16C4AD16D16A}" srcOrd="0" destOrd="0" presId="urn:microsoft.com/office/officeart/2005/8/layout/cycle6"/>
    <dgm:cxn modelId="{B07D37A1-46D1-B142-9045-B1AB1813D752}" srcId="{366539E1-5DF1-FE45-A265-7BF6FE556722}" destId="{3757244F-6FEF-2448-BBC7-6CDDD616EFDA}" srcOrd="1" destOrd="0" parTransId="{D0AC5242-82B0-A647-9F20-B4EED82B0D76}" sibTransId="{45FCC7C8-C863-6246-9BD1-400C3E271367}"/>
    <dgm:cxn modelId="{CDA104E3-BC35-A447-902E-2D03A66CD98C}" type="presOf" srcId="{3757244F-6FEF-2448-BBC7-6CDDD616EFDA}" destId="{658A1CFC-A92C-BD44-B246-7691817FC6B5}" srcOrd="0" destOrd="0" presId="urn:microsoft.com/office/officeart/2005/8/layout/cycle6"/>
    <dgm:cxn modelId="{7B9630E4-626B-F046-96A2-894D7F441496}" srcId="{366539E1-5DF1-FE45-A265-7BF6FE556722}" destId="{8D80A853-7438-334B-BFD2-07F662358B29}" srcOrd="0" destOrd="0" parTransId="{53CD4CC4-F235-3543-9A70-39BD9A486720}" sibTransId="{6C7A8FFD-228B-7F48-9F25-2B2C3B27F6B2}"/>
    <dgm:cxn modelId="{BAC227E7-19C3-5843-986C-2735A9AF6EBB}" type="presOf" srcId="{366539E1-5DF1-FE45-A265-7BF6FE556722}" destId="{6685CB4D-962E-2B41-A56D-D5F40FA2084E}" srcOrd="0" destOrd="0" presId="urn:microsoft.com/office/officeart/2005/8/layout/cycle6"/>
    <dgm:cxn modelId="{5B2995E7-9BD1-1145-9AD9-9FF8F3EDF024}" type="presOf" srcId="{6C7A8FFD-228B-7F48-9F25-2B2C3B27F6B2}" destId="{A67E575D-CC62-B749-A347-578A2A5B162D}" srcOrd="0" destOrd="0" presId="urn:microsoft.com/office/officeart/2005/8/layout/cycle6"/>
    <dgm:cxn modelId="{2DC3AC6D-5C73-344D-BF63-81612F4C7078}" type="presParOf" srcId="{6685CB4D-962E-2B41-A56D-D5F40FA2084E}" destId="{AD3D1D6D-5941-724E-B536-F8A97D5544A5}" srcOrd="0" destOrd="0" presId="urn:microsoft.com/office/officeart/2005/8/layout/cycle6"/>
    <dgm:cxn modelId="{BF020A10-D5B1-EF4C-816F-9BD3162ECBB6}" type="presParOf" srcId="{6685CB4D-962E-2B41-A56D-D5F40FA2084E}" destId="{836B279E-611C-254A-AB96-B63E76E02771}" srcOrd="1" destOrd="0" presId="urn:microsoft.com/office/officeart/2005/8/layout/cycle6"/>
    <dgm:cxn modelId="{A7AD4D95-D766-CC4A-A23C-8970144D1E60}" type="presParOf" srcId="{6685CB4D-962E-2B41-A56D-D5F40FA2084E}" destId="{A67E575D-CC62-B749-A347-578A2A5B162D}" srcOrd="2" destOrd="0" presId="urn:microsoft.com/office/officeart/2005/8/layout/cycle6"/>
    <dgm:cxn modelId="{CAF538B3-EAA3-3B41-BA39-D22F2A0B602C}" type="presParOf" srcId="{6685CB4D-962E-2B41-A56D-D5F40FA2084E}" destId="{658A1CFC-A92C-BD44-B246-7691817FC6B5}" srcOrd="3" destOrd="0" presId="urn:microsoft.com/office/officeart/2005/8/layout/cycle6"/>
    <dgm:cxn modelId="{B708AE16-3CFF-534A-B9E8-0232098AAA6F}" type="presParOf" srcId="{6685CB4D-962E-2B41-A56D-D5F40FA2084E}" destId="{5CC2EC39-690B-7A43-80D9-B4D51E1BF836}" srcOrd="4" destOrd="0" presId="urn:microsoft.com/office/officeart/2005/8/layout/cycle6"/>
    <dgm:cxn modelId="{8A867206-554E-474A-AA13-F7587D8821F4}" type="presParOf" srcId="{6685CB4D-962E-2B41-A56D-D5F40FA2084E}" destId="{9308A791-3F60-2B4E-9A59-7633DCA977DD}" srcOrd="5" destOrd="0" presId="urn:microsoft.com/office/officeart/2005/8/layout/cycle6"/>
    <dgm:cxn modelId="{41AE09C7-1D64-0A40-83F1-4D02559DAC12}" type="presParOf" srcId="{6685CB4D-962E-2B41-A56D-D5F40FA2084E}" destId="{F292EFA7-1198-E543-838A-16C4AD16D16A}" srcOrd="6" destOrd="0" presId="urn:microsoft.com/office/officeart/2005/8/layout/cycle6"/>
    <dgm:cxn modelId="{50F15209-5AF9-204E-A42B-D3C12AF6B379}" type="presParOf" srcId="{6685CB4D-962E-2B41-A56D-D5F40FA2084E}" destId="{F43B7261-EFEA-5D47-9B44-1E3BEED58369}" srcOrd="7" destOrd="0" presId="urn:microsoft.com/office/officeart/2005/8/layout/cycle6"/>
    <dgm:cxn modelId="{B7F551C9-A314-884D-86E7-4FDA7FB0638A}" type="presParOf" srcId="{6685CB4D-962E-2B41-A56D-D5F40FA2084E}" destId="{DC32BEC1-9142-B947-A26E-9EB776FE0BCA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45E07B-56E2-6748-A803-37FB09993466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1E76FEFC-82FC-1044-9020-96E3062D8048}">
      <dgm:prSet phldrT="[Text]"/>
      <dgm:spPr/>
      <dgm:t>
        <a:bodyPr/>
        <a:lstStyle/>
        <a:p>
          <a:endParaRPr lang="en-US" dirty="0"/>
        </a:p>
      </dgm:t>
    </dgm:pt>
    <dgm:pt modelId="{348A6545-2BC4-8B47-A3DD-C5AA5C137BEE}" type="parTrans" cxnId="{C949F544-A54E-1449-BFD6-A68734263DAA}">
      <dgm:prSet/>
      <dgm:spPr/>
      <dgm:t>
        <a:bodyPr/>
        <a:lstStyle/>
        <a:p>
          <a:endParaRPr lang="en-US"/>
        </a:p>
      </dgm:t>
    </dgm:pt>
    <dgm:pt modelId="{56B448F6-D73E-4243-9249-72EF64BF2B4E}" type="sibTrans" cxnId="{C949F544-A54E-1449-BFD6-A68734263DAA}">
      <dgm:prSet/>
      <dgm:spPr/>
      <dgm:t>
        <a:bodyPr/>
        <a:lstStyle/>
        <a:p>
          <a:endParaRPr lang="en-US"/>
        </a:p>
      </dgm:t>
    </dgm:pt>
    <dgm:pt modelId="{988B98F8-D102-CB4B-B7DF-87BEC96CE427}">
      <dgm:prSet phldrT="[Text]"/>
      <dgm:spPr/>
      <dgm:t>
        <a:bodyPr/>
        <a:lstStyle/>
        <a:p>
          <a:endParaRPr lang="en-US" dirty="0"/>
        </a:p>
      </dgm:t>
    </dgm:pt>
    <dgm:pt modelId="{E6F6B0EA-CF4B-DD42-B84C-15AA3E4BAABE}" type="parTrans" cxnId="{BC23A75B-B048-7A4A-ABA9-C9E9D27AD10D}">
      <dgm:prSet/>
      <dgm:spPr/>
      <dgm:t>
        <a:bodyPr/>
        <a:lstStyle/>
        <a:p>
          <a:endParaRPr lang="en-US"/>
        </a:p>
      </dgm:t>
    </dgm:pt>
    <dgm:pt modelId="{CBA0011C-2760-5742-B5DF-2D031B1E0805}" type="sibTrans" cxnId="{BC23A75B-B048-7A4A-ABA9-C9E9D27AD10D}">
      <dgm:prSet/>
      <dgm:spPr/>
      <dgm:t>
        <a:bodyPr/>
        <a:lstStyle/>
        <a:p>
          <a:endParaRPr lang="en-US"/>
        </a:p>
      </dgm:t>
    </dgm:pt>
    <dgm:pt modelId="{3BB6099C-C49D-9F48-B8B2-4C2B3C7EE9E8}">
      <dgm:prSet phldrT="[Text]"/>
      <dgm:spPr/>
      <dgm:t>
        <a:bodyPr/>
        <a:lstStyle/>
        <a:p>
          <a:endParaRPr lang="en-US" dirty="0"/>
        </a:p>
      </dgm:t>
    </dgm:pt>
    <dgm:pt modelId="{49F384D1-4CAF-564F-9A73-BC93C8AB022F}" type="parTrans" cxnId="{9EBCB2DE-6856-FC49-B2B2-0508E31D1D66}">
      <dgm:prSet/>
      <dgm:spPr/>
      <dgm:t>
        <a:bodyPr/>
        <a:lstStyle/>
        <a:p>
          <a:endParaRPr lang="en-US"/>
        </a:p>
      </dgm:t>
    </dgm:pt>
    <dgm:pt modelId="{971BA649-6903-3C43-A1AA-8D799C94544B}" type="sibTrans" cxnId="{9EBCB2DE-6856-FC49-B2B2-0508E31D1D66}">
      <dgm:prSet/>
      <dgm:spPr/>
      <dgm:t>
        <a:bodyPr/>
        <a:lstStyle/>
        <a:p>
          <a:endParaRPr lang="en-US"/>
        </a:p>
      </dgm:t>
    </dgm:pt>
    <dgm:pt modelId="{77858816-6C1F-DD42-B7AB-7D71093F8FF2}" type="pres">
      <dgm:prSet presAssocID="{9445E07B-56E2-6748-A803-37FB09993466}" presName="arrowDiagram" presStyleCnt="0">
        <dgm:presLayoutVars>
          <dgm:chMax val="5"/>
          <dgm:dir/>
          <dgm:resizeHandles val="exact"/>
        </dgm:presLayoutVars>
      </dgm:prSet>
      <dgm:spPr/>
    </dgm:pt>
    <dgm:pt modelId="{3D4E0AD8-2FEE-0545-94E8-229225292BBD}" type="pres">
      <dgm:prSet presAssocID="{9445E07B-56E2-6748-A803-37FB09993466}" presName="arrow" presStyleLbl="bgShp" presStyleIdx="0" presStyleCnt="1" custAng="2289566" custLinFactNeighborX="-5742" custLinFactNeighborY="3382"/>
      <dgm:spPr/>
    </dgm:pt>
    <dgm:pt modelId="{46B534D3-74DB-FE4A-B268-99050D8D204F}" type="pres">
      <dgm:prSet presAssocID="{9445E07B-56E2-6748-A803-37FB09993466}" presName="arrowDiagram3" presStyleCnt="0"/>
      <dgm:spPr/>
    </dgm:pt>
    <dgm:pt modelId="{57828F68-EE59-BC41-B648-8A7CD2D8DADE}" type="pres">
      <dgm:prSet presAssocID="{1E76FEFC-82FC-1044-9020-96E3062D8048}" presName="bullet3a" presStyleLbl="node1" presStyleIdx="0" presStyleCnt="3"/>
      <dgm:spPr/>
    </dgm:pt>
    <dgm:pt modelId="{2F6968DF-3740-0743-A3B6-4F3530AB103B}" type="pres">
      <dgm:prSet presAssocID="{1E76FEFC-82FC-1044-9020-96E3062D8048}" presName="textBox3a" presStyleLbl="revTx" presStyleIdx="0" presStyleCnt="3">
        <dgm:presLayoutVars>
          <dgm:bulletEnabled val="1"/>
        </dgm:presLayoutVars>
      </dgm:prSet>
      <dgm:spPr/>
    </dgm:pt>
    <dgm:pt modelId="{2C1FC82B-CC66-3D4A-9CDF-18107A0233BF}" type="pres">
      <dgm:prSet presAssocID="{988B98F8-D102-CB4B-B7DF-87BEC96CE427}" presName="bullet3b" presStyleLbl="node1" presStyleIdx="1" presStyleCnt="3"/>
      <dgm:spPr/>
    </dgm:pt>
    <dgm:pt modelId="{6491A79B-9F40-884A-91EA-21B5442B87D3}" type="pres">
      <dgm:prSet presAssocID="{988B98F8-D102-CB4B-B7DF-87BEC96CE427}" presName="textBox3b" presStyleLbl="revTx" presStyleIdx="1" presStyleCnt="3">
        <dgm:presLayoutVars>
          <dgm:bulletEnabled val="1"/>
        </dgm:presLayoutVars>
      </dgm:prSet>
      <dgm:spPr/>
    </dgm:pt>
    <dgm:pt modelId="{40EBAEF2-7DB2-0345-95F7-C11CBD078CDF}" type="pres">
      <dgm:prSet presAssocID="{3BB6099C-C49D-9F48-B8B2-4C2B3C7EE9E8}" presName="bullet3c" presStyleLbl="node1" presStyleIdx="2" presStyleCnt="3"/>
      <dgm:spPr/>
    </dgm:pt>
    <dgm:pt modelId="{EA55DD31-016A-E64F-AD79-4FEE1957E673}" type="pres">
      <dgm:prSet presAssocID="{3BB6099C-C49D-9F48-B8B2-4C2B3C7EE9E8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3C16CE00-BB3D-BE45-86CB-ACA1D77A4CA4}" type="presOf" srcId="{3BB6099C-C49D-9F48-B8B2-4C2B3C7EE9E8}" destId="{EA55DD31-016A-E64F-AD79-4FEE1957E673}" srcOrd="0" destOrd="0" presId="urn:microsoft.com/office/officeart/2005/8/layout/arrow2"/>
    <dgm:cxn modelId="{C949F544-A54E-1449-BFD6-A68734263DAA}" srcId="{9445E07B-56E2-6748-A803-37FB09993466}" destId="{1E76FEFC-82FC-1044-9020-96E3062D8048}" srcOrd="0" destOrd="0" parTransId="{348A6545-2BC4-8B47-A3DD-C5AA5C137BEE}" sibTransId="{56B448F6-D73E-4243-9249-72EF64BF2B4E}"/>
    <dgm:cxn modelId="{BC23A75B-B048-7A4A-ABA9-C9E9D27AD10D}" srcId="{9445E07B-56E2-6748-A803-37FB09993466}" destId="{988B98F8-D102-CB4B-B7DF-87BEC96CE427}" srcOrd="1" destOrd="0" parTransId="{E6F6B0EA-CF4B-DD42-B84C-15AA3E4BAABE}" sibTransId="{CBA0011C-2760-5742-B5DF-2D031B1E0805}"/>
    <dgm:cxn modelId="{D45A6A79-937D-FE49-AE9B-48B5478E2688}" type="presOf" srcId="{988B98F8-D102-CB4B-B7DF-87BEC96CE427}" destId="{6491A79B-9F40-884A-91EA-21B5442B87D3}" srcOrd="0" destOrd="0" presId="urn:microsoft.com/office/officeart/2005/8/layout/arrow2"/>
    <dgm:cxn modelId="{638ADC79-93D5-3042-A7C4-2A1CA59E412E}" type="presOf" srcId="{1E76FEFC-82FC-1044-9020-96E3062D8048}" destId="{2F6968DF-3740-0743-A3B6-4F3530AB103B}" srcOrd="0" destOrd="0" presId="urn:microsoft.com/office/officeart/2005/8/layout/arrow2"/>
    <dgm:cxn modelId="{808B6B9E-E99E-4442-AA85-F3A5CCE5E45A}" type="presOf" srcId="{9445E07B-56E2-6748-A803-37FB09993466}" destId="{77858816-6C1F-DD42-B7AB-7D71093F8FF2}" srcOrd="0" destOrd="0" presId="urn:microsoft.com/office/officeart/2005/8/layout/arrow2"/>
    <dgm:cxn modelId="{9EBCB2DE-6856-FC49-B2B2-0508E31D1D66}" srcId="{9445E07B-56E2-6748-A803-37FB09993466}" destId="{3BB6099C-C49D-9F48-B8B2-4C2B3C7EE9E8}" srcOrd="2" destOrd="0" parTransId="{49F384D1-4CAF-564F-9A73-BC93C8AB022F}" sibTransId="{971BA649-6903-3C43-A1AA-8D799C94544B}"/>
    <dgm:cxn modelId="{C666E1BB-F618-BE4E-B2E0-6EA0C81F4575}" type="presParOf" srcId="{77858816-6C1F-DD42-B7AB-7D71093F8FF2}" destId="{3D4E0AD8-2FEE-0545-94E8-229225292BBD}" srcOrd="0" destOrd="0" presId="urn:microsoft.com/office/officeart/2005/8/layout/arrow2"/>
    <dgm:cxn modelId="{A7A8BC4F-2B23-074D-B88A-C94E0ABCD567}" type="presParOf" srcId="{77858816-6C1F-DD42-B7AB-7D71093F8FF2}" destId="{46B534D3-74DB-FE4A-B268-99050D8D204F}" srcOrd="1" destOrd="0" presId="urn:microsoft.com/office/officeart/2005/8/layout/arrow2"/>
    <dgm:cxn modelId="{7868B47F-AD9A-DE41-A2A3-DFB3D7A59BC3}" type="presParOf" srcId="{46B534D3-74DB-FE4A-B268-99050D8D204F}" destId="{57828F68-EE59-BC41-B648-8A7CD2D8DADE}" srcOrd="0" destOrd="0" presId="urn:microsoft.com/office/officeart/2005/8/layout/arrow2"/>
    <dgm:cxn modelId="{BFC33D0D-3857-B74A-B0C9-0FDACAB08F99}" type="presParOf" srcId="{46B534D3-74DB-FE4A-B268-99050D8D204F}" destId="{2F6968DF-3740-0743-A3B6-4F3530AB103B}" srcOrd="1" destOrd="0" presId="urn:microsoft.com/office/officeart/2005/8/layout/arrow2"/>
    <dgm:cxn modelId="{E5A8DCB4-C52E-A14A-BB6B-380B14EF5F34}" type="presParOf" srcId="{46B534D3-74DB-FE4A-B268-99050D8D204F}" destId="{2C1FC82B-CC66-3D4A-9CDF-18107A0233BF}" srcOrd="2" destOrd="0" presId="urn:microsoft.com/office/officeart/2005/8/layout/arrow2"/>
    <dgm:cxn modelId="{289DDEB8-DFAA-134C-A0A4-4E2F1A934F17}" type="presParOf" srcId="{46B534D3-74DB-FE4A-B268-99050D8D204F}" destId="{6491A79B-9F40-884A-91EA-21B5442B87D3}" srcOrd="3" destOrd="0" presId="urn:microsoft.com/office/officeart/2005/8/layout/arrow2"/>
    <dgm:cxn modelId="{A40E6A4E-1AFE-C949-9F41-3078EAAEF9A5}" type="presParOf" srcId="{46B534D3-74DB-FE4A-B268-99050D8D204F}" destId="{40EBAEF2-7DB2-0345-95F7-C11CBD078CDF}" srcOrd="4" destOrd="0" presId="urn:microsoft.com/office/officeart/2005/8/layout/arrow2"/>
    <dgm:cxn modelId="{E558BDAB-5991-CE45-91A9-41273D2539FC}" type="presParOf" srcId="{46B534D3-74DB-FE4A-B268-99050D8D204F}" destId="{EA55DD31-016A-E64F-AD79-4FEE1957E67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536DD-80F2-754F-9D2A-992BE221AE62}">
      <dsp:nvSpPr>
        <dsp:cNvPr id="0" name=""/>
        <dsp:cNvSpPr/>
      </dsp:nvSpPr>
      <dsp:spPr>
        <a:xfrm rot="4396374">
          <a:off x="1768885" y="503656"/>
          <a:ext cx="2184939" cy="1523722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2E66FD-7C93-1A4A-BA29-C5FBED3E32C1}">
      <dsp:nvSpPr>
        <dsp:cNvPr id="0" name=""/>
        <dsp:cNvSpPr/>
      </dsp:nvSpPr>
      <dsp:spPr>
        <a:xfrm>
          <a:off x="1622413" y="0"/>
          <a:ext cx="1030131" cy="404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b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</a:t>
          </a:r>
        </a:p>
      </dsp:txBody>
      <dsp:txXfrm>
        <a:off x="1622413" y="0"/>
        <a:ext cx="1030131" cy="4049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D1D6D-5941-724E-B536-F8A97D5544A5}">
      <dsp:nvSpPr>
        <dsp:cNvPr id="0" name=""/>
        <dsp:cNvSpPr/>
      </dsp:nvSpPr>
      <dsp:spPr>
        <a:xfrm>
          <a:off x="1924153" y="1248"/>
          <a:ext cx="1694120" cy="110117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Explore Variation</a:t>
          </a:r>
        </a:p>
      </dsp:txBody>
      <dsp:txXfrm>
        <a:off x="1977908" y="55003"/>
        <a:ext cx="1586610" cy="993668"/>
      </dsp:txXfrm>
    </dsp:sp>
    <dsp:sp modelId="{A67E575D-CC62-B749-A347-578A2A5B162D}">
      <dsp:nvSpPr>
        <dsp:cNvPr id="0" name=""/>
        <dsp:cNvSpPr/>
      </dsp:nvSpPr>
      <dsp:spPr>
        <a:xfrm>
          <a:off x="1301927" y="551837"/>
          <a:ext cx="2938571" cy="2938571"/>
        </a:xfrm>
        <a:custGeom>
          <a:avLst/>
          <a:gdLst/>
          <a:ahLst/>
          <a:cxnLst/>
          <a:rect l="0" t="0" r="0" b="0"/>
          <a:pathLst>
            <a:path>
              <a:moveTo>
                <a:pt x="2328665" y="277536"/>
              </a:moveTo>
              <a:arcTo wR="1469285" hR="1469285" stAng="18347741" swAng="3648625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8A1CFC-A92C-BD44-B246-7691817FC6B5}">
      <dsp:nvSpPr>
        <dsp:cNvPr id="0" name=""/>
        <dsp:cNvSpPr/>
      </dsp:nvSpPr>
      <dsp:spPr>
        <a:xfrm>
          <a:off x="3196591" y="2205176"/>
          <a:ext cx="1694120" cy="1101178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Model Variation</a:t>
          </a:r>
        </a:p>
      </dsp:txBody>
      <dsp:txXfrm>
        <a:off x="3250346" y="2258931"/>
        <a:ext cx="1586610" cy="993668"/>
      </dsp:txXfrm>
    </dsp:sp>
    <dsp:sp modelId="{9308A791-3F60-2B4E-9A59-7633DCA977DD}">
      <dsp:nvSpPr>
        <dsp:cNvPr id="0" name=""/>
        <dsp:cNvSpPr/>
      </dsp:nvSpPr>
      <dsp:spPr>
        <a:xfrm>
          <a:off x="1301927" y="551837"/>
          <a:ext cx="2938571" cy="2938571"/>
        </a:xfrm>
        <a:custGeom>
          <a:avLst/>
          <a:gdLst/>
          <a:ahLst/>
          <a:cxnLst/>
          <a:rect l="0" t="0" r="0" b="0"/>
          <a:pathLst>
            <a:path>
              <a:moveTo>
                <a:pt x="2168820" y="2761358"/>
              </a:moveTo>
              <a:arcTo wR="1469285" hR="1469285" stAng="3694120" swAng="3411760"/>
            </a:path>
          </a:pathLst>
        </a:custGeom>
        <a:noFill/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92EFA7-1198-E543-838A-16C4AD16D16A}">
      <dsp:nvSpPr>
        <dsp:cNvPr id="0" name=""/>
        <dsp:cNvSpPr/>
      </dsp:nvSpPr>
      <dsp:spPr>
        <a:xfrm>
          <a:off x="651714" y="2205176"/>
          <a:ext cx="1694120" cy="1101178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Evaluate Models</a:t>
          </a:r>
        </a:p>
      </dsp:txBody>
      <dsp:txXfrm>
        <a:off x="705469" y="2258931"/>
        <a:ext cx="1586610" cy="993668"/>
      </dsp:txXfrm>
    </dsp:sp>
    <dsp:sp modelId="{DC32BEC1-9142-B947-A26E-9EB776FE0BCA}">
      <dsp:nvSpPr>
        <dsp:cNvPr id="0" name=""/>
        <dsp:cNvSpPr/>
      </dsp:nvSpPr>
      <dsp:spPr>
        <a:xfrm>
          <a:off x="1301927" y="551837"/>
          <a:ext cx="2938571" cy="2938571"/>
        </a:xfrm>
        <a:custGeom>
          <a:avLst/>
          <a:gdLst/>
          <a:ahLst/>
          <a:cxnLst/>
          <a:rect l="0" t="0" r="0" b="0"/>
          <a:pathLst>
            <a:path>
              <a:moveTo>
                <a:pt x="9755" y="1638316"/>
              </a:moveTo>
              <a:arcTo wR="1469285" hR="1469285" stAng="10403635" swAng="3648625"/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E0AD8-2FEE-0545-94E8-229225292BBD}">
      <dsp:nvSpPr>
        <dsp:cNvPr id="0" name=""/>
        <dsp:cNvSpPr/>
      </dsp:nvSpPr>
      <dsp:spPr>
        <a:xfrm rot="2289566">
          <a:off x="-146061" y="52994"/>
          <a:ext cx="2543736" cy="158983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7828F68-EE59-BC41-B648-8A7CD2D8DADE}">
      <dsp:nvSpPr>
        <dsp:cNvPr id="0" name=""/>
        <dsp:cNvSpPr/>
      </dsp:nvSpPr>
      <dsp:spPr>
        <a:xfrm>
          <a:off x="323054" y="1150298"/>
          <a:ext cx="66137" cy="6613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6968DF-3740-0743-A3B6-4F3530AB103B}">
      <dsp:nvSpPr>
        <dsp:cNvPr id="0" name=""/>
        <dsp:cNvSpPr/>
      </dsp:nvSpPr>
      <dsp:spPr>
        <a:xfrm>
          <a:off x="356123" y="1183367"/>
          <a:ext cx="592690" cy="459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45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356123" y="1183367"/>
        <a:ext cx="592690" cy="459462"/>
      </dsp:txXfrm>
    </dsp:sp>
    <dsp:sp modelId="{2C1FC82B-CC66-3D4A-9CDF-18107A0233BF}">
      <dsp:nvSpPr>
        <dsp:cNvPr id="0" name=""/>
        <dsp:cNvSpPr/>
      </dsp:nvSpPr>
      <dsp:spPr>
        <a:xfrm>
          <a:off x="906841" y="718181"/>
          <a:ext cx="119555" cy="11955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91A79B-9F40-884A-91EA-21B5442B87D3}">
      <dsp:nvSpPr>
        <dsp:cNvPr id="0" name=""/>
        <dsp:cNvSpPr/>
      </dsp:nvSpPr>
      <dsp:spPr>
        <a:xfrm>
          <a:off x="966619" y="777959"/>
          <a:ext cx="610496" cy="864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350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966619" y="777959"/>
        <a:ext cx="610496" cy="864870"/>
      </dsp:txXfrm>
    </dsp:sp>
    <dsp:sp modelId="{40EBAEF2-7DB2-0345-95F7-C11CBD078CDF}">
      <dsp:nvSpPr>
        <dsp:cNvPr id="0" name=""/>
        <dsp:cNvSpPr/>
      </dsp:nvSpPr>
      <dsp:spPr>
        <a:xfrm>
          <a:off x="1608913" y="455222"/>
          <a:ext cx="165342" cy="16534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55DD31-016A-E64F-AD79-4FEE1957E673}">
      <dsp:nvSpPr>
        <dsp:cNvPr id="0" name=""/>
        <dsp:cNvSpPr/>
      </dsp:nvSpPr>
      <dsp:spPr>
        <a:xfrm>
          <a:off x="1691584" y="537894"/>
          <a:ext cx="610496" cy="1104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12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691584" y="537894"/>
        <a:ext cx="610496" cy="1104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25584-BAA1-A047-A111-B888A25036BF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347EF-83B3-EA4C-8A41-2638AE5E4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62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AB398-5D09-A14F-86FD-4F73AFE66318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9475-3FD0-EF45-BAE9-234064E66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3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20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70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Which of the following Data Generating Processes might account for the difference in means across the shuffled conditions?</a:t>
            </a:r>
          </a:p>
          <a:p>
            <a:r>
              <a:rPr lang="en-US"/>
              <a:t>https://www.polleverywhere.com/multiple_choice_polls/YRUi6HCZQIsRhku7kvWgm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88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02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96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What is a statistical model? How does it fit with other psychology models?</a:t>
            </a:r>
          </a:p>
          <a:p>
            <a:r>
              <a:rPr lang="is-IS" dirty="0"/>
              <a:t>We have theories...</a:t>
            </a:r>
          </a:p>
          <a:p>
            <a:r>
              <a:rPr lang="is-IS" dirty="0"/>
              <a:t>But most of them are probabalistic...</a:t>
            </a:r>
          </a:p>
          <a:p>
            <a:r>
              <a:rPr lang="is-IS" dirty="0"/>
              <a:t>A</a:t>
            </a:r>
            <a:r>
              <a:rPr lang="is-IS" baseline="0" dirty="0"/>
              <a:t> statistical model is a way to </a:t>
            </a:r>
          </a:p>
          <a:p>
            <a:pPr lvl="1"/>
            <a:r>
              <a:rPr lang="is-IS" baseline="0" dirty="0"/>
              <a:t>Explain variation</a:t>
            </a:r>
          </a:p>
          <a:p>
            <a:pPr lvl="1"/>
            <a:r>
              <a:rPr lang="is-IS" baseline="0" dirty="0"/>
              <a:t>Estimate the parameters of the DGP</a:t>
            </a:r>
          </a:p>
          <a:p>
            <a:pPr lvl="1"/>
            <a:r>
              <a:rPr lang="en-US" baseline="0" dirty="0"/>
              <a:t>Q</a:t>
            </a:r>
            <a:r>
              <a:rPr lang="is-IS" baseline="0" dirty="0"/>
              <a:t>uantify how far off our estimates might be</a:t>
            </a:r>
          </a:p>
          <a:p>
            <a:pPr lvl="1"/>
            <a:r>
              <a:rPr lang="en-US" baseline="0" dirty="0"/>
              <a:t>R</a:t>
            </a:r>
            <a:r>
              <a:rPr lang="is-IS" baseline="0" dirty="0"/>
              <a:t>ule out chance variation in sampling as an explanation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D6FE0-2038-0340-B831-6C4F0AA9B2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05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What is a statistical model? How does it fit with other psychology models?</a:t>
            </a:r>
          </a:p>
          <a:p>
            <a:r>
              <a:rPr lang="is-IS" dirty="0"/>
              <a:t>We have theories...</a:t>
            </a:r>
          </a:p>
          <a:p>
            <a:r>
              <a:rPr lang="is-IS" dirty="0"/>
              <a:t>But most of them are probabalistic...</a:t>
            </a:r>
          </a:p>
          <a:p>
            <a:r>
              <a:rPr lang="is-IS" dirty="0"/>
              <a:t>A</a:t>
            </a:r>
            <a:r>
              <a:rPr lang="is-IS" baseline="0" dirty="0"/>
              <a:t> statistical model is a way to </a:t>
            </a:r>
          </a:p>
          <a:p>
            <a:pPr lvl="1"/>
            <a:r>
              <a:rPr lang="is-IS" baseline="0" dirty="0"/>
              <a:t>Explain variation</a:t>
            </a:r>
          </a:p>
          <a:p>
            <a:pPr lvl="1"/>
            <a:r>
              <a:rPr lang="is-IS" baseline="0" dirty="0"/>
              <a:t>Estimate the parameters of the DGP</a:t>
            </a:r>
          </a:p>
          <a:p>
            <a:pPr lvl="1"/>
            <a:r>
              <a:rPr lang="en-US" baseline="0" dirty="0"/>
              <a:t>Q</a:t>
            </a:r>
            <a:r>
              <a:rPr lang="is-IS" baseline="0" dirty="0"/>
              <a:t>uantify how far off our estimates might be</a:t>
            </a:r>
          </a:p>
          <a:p>
            <a:pPr lvl="1"/>
            <a:r>
              <a:rPr lang="en-US" baseline="0" dirty="0"/>
              <a:t>R</a:t>
            </a:r>
            <a:r>
              <a:rPr lang="is-IS" baseline="0" dirty="0"/>
              <a:t>ule out chance variation in sampling as an explanation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D6FE0-2038-0340-B831-6C4F0AA9B2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54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44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319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1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91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FD61F-F140-2342-BFBA-D2A8B5DCCE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57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66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63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39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/>
              <a:t>What is a statistical model? How does it fit with other psychology models?</a:t>
            </a:r>
          </a:p>
          <a:p>
            <a:r>
              <a:rPr lang="is-IS" dirty="0"/>
              <a:t>We have theories...</a:t>
            </a:r>
          </a:p>
          <a:p>
            <a:r>
              <a:rPr lang="is-IS" dirty="0"/>
              <a:t>But most of them are probabalistic...</a:t>
            </a:r>
          </a:p>
          <a:p>
            <a:r>
              <a:rPr lang="is-IS" dirty="0"/>
              <a:t>A</a:t>
            </a:r>
            <a:r>
              <a:rPr lang="is-IS" baseline="0" dirty="0"/>
              <a:t> statistical model is a way to </a:t>
            </a:r>
          </a:p>
          <a:p>
            <a:pPr lvl="1"/>
            <a:r>
              <a:rPr lang="is-IS" baseline="0" dirty="0"/>
              <a:t>Explain variation</a:t>
            </a:r>
          </a:p>
          <a:p>
            <a:pPr lvl="1"/>
            <a:r>
              <a:rPr lang="is-IS" baseline="0" dirty="0"/>
              <a:t>Estimate the parameters of the DGP</a:t>
            </a:r>
          </a:p>
          <a:p>
            <a:pPr lvl="1"/>
            <a:r>
              <a:rPr lang="en-US" baseline="0" dirty="0"/>
              <a:t>Q</a:t>
            </a:r>
            <a:r>
              <a:rPr lang="is-IS" baseline="0" dirty="0"/>
              <a:t>uantify how far off our estimates might be</a:t>
            </a:r>
          </a:p>
          <a:p>
            <a:pPr lvl="1"/>
            <a:r>
              <a:rPr lang="en-US" baseline="0" dirty="0"/>
              <a:t>R</a:t>
            </a:r>
            <a:r>
              <a:rPr lang="is-IS" baseline="0" dirty="0"/>
              <a:t>ule out chance variation in sampling as an explanation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D6FE0-2038-0340-B831-6C4F0AA9B2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9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49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Could there be a sampling distribution of b1?</a:t>
            </a:r>
          </a:p>
          <a:p>
            <a:r>
              <a:rPr lang="en-US"/>
              <a:t>https://www.polleverywhere.com/multiple_choice_polls/ztxlPoYeGOElCPi82EC7g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08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75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41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246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3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 is the study of variation. 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 variation in data to represent variation in world; try to find out about the DGP.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84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does Group a do better in 3 of the 4 simulations?</a:t>
            </a:r>
          </a:p>
          <a:p>
            <a:r>
              <a:rPr lang="en-US"/>
              <a:t>https://www.polleverywhere.com/discourses/jRbJnAcobUlRlwa6Tn8ni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282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51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46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63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06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0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the cause of the mean difference between the Be Scientist group and the Do Science group?</a:t>
            </a:r>
          </a:p>
          <a:p>
            <a:r>
              <a:rPr lang="en-US"/>
              <a:t>https://www.polleverywhere.com/multiple_choice_polls/iiydhnCoUlBz0tSPRh4RD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70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E9475-3FD0-EF45-BAE9-234064E66D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86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C4E33-66AA-A543-B4EE-D804180F9FD0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48268-B2FC-E644-AAE1-FCDE9FB37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4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1019E-0DE3-0647-9353-933A258C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0433"/>
            <a:ext cx="7886700" cy="1325563"/>
          </a:xfrm>
        </p:spPr>
        <p:txBody>
          <a:bodyPr/>
          <a:lstStyle/>
          <a:p>
            <a:r>
              <a:rPr lang="en-US" dirty="0"/>
              <a:t>Getting started…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8E297-B95F-604F-A154-3C47FF973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295" y="1277373"/>
            <a:ext cx="7886700" cy="2748720"/>
          </a:xfrm>
        </p:spPr>
        <p:txBody>
          <a:bodyPr>
            <a:normAutofit/>
          </a:bodyPr>
          <a:lstStyle/>
          <a:p>
            <a:r>
              <a:rPr lang="en-US" b="1" dirty="0"/>
              <a:t>Please sit in rows A through J only</a:t>
            </a:r>
          </a:p>
          <a:p>
            <a:r>
              <a:rPr lang="en-US" b="1" dirty="0"/>
              <a:t>Form groups of 3-5 students</a:t>
            </a:r>
          </a:p>
          <a:p>
            <a:r>
              <a:rPr lang="en-US" b="1" dirty="0"/>
              <a:t>Discuss: what are you most confused about?</a:t>
            </a:r>
          </a:p>
          <a:p>
            <a:pPr lvl="1"/>
            <a:r>
              <a:rPr lang="en-US" sz="2000" b="1" dirty="0"/>
              <a:t>Post questions on Ask For Me!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03BD7B-BDD3-3C49-B686-EFED0BC7B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10" y="3944205"/>
            <a:ext cx="5175380" cy="19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11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125DDD-CB9C-EF44-8121-0828458BB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3429000"/>
            <a:ext cx="5765800" cy="2705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51D877-904E-1C45-83CB-A440F19A4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526142"/>
            <a:ext cx="5765800" cy="3494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DBBA9F-D2C7-C848-8C49-EFA967049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50" y="5295148"/>
            <a:ext cx="457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06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601EA-A9A4-4743-BD08-996DB7E78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AAE15-44E6-7C4B-9EE1-AC14F1B977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YRUi6HCZQIsRhku7kvWgm">
            <a:extLst>
              <a:ext uri="{FF2B5EF4-FFF2-40B4-BE49-F238E27FC236}">
                <a16:creationId xmlns:a16="http://schemas.microsoft.com/office/drawing/2014/main" id="{A8273E7C-9F35-1C46-9C9D-E6968E952B8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17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9DA6-732E-4E41-928C-4512208F7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Shuffles: Why does </a:t>
            </a:r>
            <a:r>
              <a:rPr lang="en-US" i="1" dirty="0"/>
              <a:t>Be Science</a:t>
            </a:r>
            <a:r>
              <a:rPr lang="en-US" dirty="0"/>
              <a:t> do better in upper left?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56A562-EDF7-B943-A1A2-7EAFB9B76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02" y="1690689"/>
            <a:ext cx="3445248" cy="2092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FC027A-24B2-A04F-88E0-1F08CE76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436" y="1707148"/>
            <a:ext cx="3445247" cy="2118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926E21-B3A7-5847-8E0E-8248079E6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19" y="3805971"/>
            <a:ext cx="3382931" cy="2109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97268-16C8-A845-8DCA-3F8BE7B6F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483" y="3805971"/>
            <a:ext cx="3400735" cy="211878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A43304-6B7D-C140-8E9F-B7238CC8D335}"/>
              </a:ext>
            </a:extLst>
          </p:cNvPr>
          <p:cNvSpPr txBox="1">
            <a:spLocks/>
          </p:cNvSpPr>
          <p:nvPr/>
        </p:nvSpPr>
        <p:spPr>
          <a:xfrm>
            <a:off x="1058801" y="553243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What statistic could we use to summarize each shuffle?</a:t>
            </a:r>
          </a:p>
        </p:txBody>
      </p:sp>
    </p:spTree>
    <p:extLst>
      <p:ext uri="{BB962C8B-B14F-4D97-AF65-F5344CB8AC3E}">
        <p14:creationId xmlns:p14="http://schemas.microsoft.com/office/powerpoint/2010/main" val="3639112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0779E-8CE1-934E-BABB-F4EFD73D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Sampling Distribution?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A9FF1-8391-694B-BFF6-8F97C11A5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16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F093-DBA8-1F49-AA5B-6C7A691E2B7B}"/>
              </a:ext>
            </a:extLst>
          </p:cNvPr>
          <p:cNvSpPr txBox="1">
            <a:spLocks/>
          </p:cNvSpPr>
          <p:nvPr/>
        </p:nvSpPr>
        <p:spPr>
          <a:xfrm>
            <a:off x="1516283" y="2823545"/>
            <a:ext cx="7257327" cy="16905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accent2"/>
                </a:solidFill>
              </a:rPr>
              <a:t>A sampling distribution </a:t>
            </a:r>
            <a:r>
              <a:rPr lang="en-US" sz="3600" dirty="0">
                <a:solidFill>
                  <a:schemeClr val="accent2"/>
                </a:solidFill>
              </a:rPr>
              <a:t>is a distribution of sample statistics,</a:t>
            </a:r>
          </a:p>
          <a:p>
            <a:r>
              <a:rPr lang="en-US" sz="3600" dirty="0">
                <a:solidFill>
                  <a:schemeClr val="accent2"/>
                </a:solidFill>
              </a:rPr>
              <a:t>or estimates.</a:t>
            </a:r>
          </a:p>
        </p:txBody>
      </p:sp>
    </p:spTree>
    <p:extLst>
      <p:ext uri="{BB962C8B-B14F-4D97-AF65-F5344CB8AC3E}">
        <p14:creationId xmlns:p14="http://schemas.microsoft.com/office/powerpoint/2010/main" val="2941352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Distribution Triad: What Distribution do Sample Statistics (Estimates) Come From?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BAABC0-E733-3847-A6C0-A08631FC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850" y="1690689"/>
            <a:ext cx="6280150" cy="3591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5172F031-E168-D542-B967-9780871A04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100" y="5282119"/>
                <a:ext cx="7804150" cy="109592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3200" dirty="0">
                    <a:solidFill>
                      <a:schemeClr val="accent2"/>
                    </a:solidFill>
                  </a:rPr>
                  <a:t>Sample has many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accent2"/>
                    </a:solidFill>
                  </a:rPr>
                  <a:t>s, but only one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3200" dirty="0">
                    <a:solidFill>
                      <a:schemeClr val="accent2"/>
                    </a:solidFill>
                  </a:rPr>
                  <a:t>. DGP could generate many possible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3200" dirty="0">
                    <a:solidFill>
                      <a:schemeClr val="accent2"/>
                    </a:solidFill>
                  </a:rPr>
                  <a:t>s.</a:t>
                </a:r>
              </a:p>
            </p:txBody>
          </p:sp>
        </mc:Choice>
        <mc:Fallback xmlns=""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5172F031-E168-D542-B967-9780871A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00" y="5282119"/>
                <a:ext cx="7804150" cy="1095927"/>
              </a:xfrm>
              <a:prstGeom prst="rect">
                <a:avLst/>
              </a:prstGeom>
              <a:blipFill>
                <a:blip r:embed="rId4"/>
                <a:stretch>
                  <a:fillRect l="-1948" t="-11494" b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69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Distribution Triad: What Distribution do Estimates Come From?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F5A8D4-B6B4-CB41-9831-931B94957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832" y="1690689"/>
            <a:ext cx="5622335" cy="3245884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0FDF67AD-BE4A-BB45-8581-67B54D6EDD07}"/>
              </a:ext>
            </a:extLst>
          </p:cNvPr>
          <p:cNvSpPr txBox="1">
            <a:spLocks/>
          </p:cNvSpPr>
          <p:nvPr/>
        </p:nvSpPr>
        <p:spPr>
          <a:xfrm>
            <a:off x="1253442" y="5026509"/>
            <a:ext cx="7804150" cy="12356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</a:rPr>
              <a:t>Sampling distribution is a model of the distribution of estimates.</a:t>
            </a:r>
          </a:p>
        </p:txBody>
      </p:sp>
    </p:spTree>
    <p:extLst>
      <p:ext uri="{BB962C8B-B14F-4D97-AF65-F5344CB8AC3E}">
        <p14:creationId xmlns:p14="http://schemas.microsoft.com/office/powerpoint/2010/main" val="2360943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42CE6-4B6C-E944-91A8-88304053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We Need a Sampling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CF739-6676-5940-843A-15A07BAC2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48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F093-DBA8-1F49-AA5B-6C7A691E2B7B}"/>
              </a:ext>
            </a:extLst>
          </p:cNvPr>
          <p:cNvSpPr txBox="1">
            <a:spLocks/>
          </p:cNvSpPr>
          <p:nvPr/>
        </p:nvSpPr>
        <p:spPr>
          <a:xfrm>
            <a:off x="1006996" y="2765672"/>
            <a:ext cx="7569844" cy="16905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accent2"/>
                </a:solidFill>
              </a:rPr>
              <a:t>A sampling distribution </a:t>
            </a:r>
            <a:r>
              <a:rPr lang="en-US" sz="3600" dirty="0">
                <a:solidFill>
                  <a:schemeClr val="accent2"/>
                </a:solidFill>
              </a:rPr>
              <a:t>provides </a:t>
            </a:r>
          </a:p>
          <a:p>
            <a:r>
              <a:rPr lang="en-US" sz="3600" dirty="0">
                <a:solidFill>
                  <a:schemeClr val="accent2"/>
                </a:solidFill>
              </a:rPr>
              <a:t>the context for interpreting a sample statistic (parameter estimate).</a:t>
            </a:r>
          </a:p>
        </p:txBody>
      </p:sp>
    </p:spTree>
    <p:extLst>
      <p:ext uri="{BB962C8B-B14F-4D97-AF65-F5344CB8AC3E}">
        <p14:creationId xmlns:p14="http://schemas.microsoft.com/office/powerpoint/2010/main" val="1050854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80ACB-3CF5-4543-BCE4-BE1644E9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Pictures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9DF2E3-E313-F34C-B24F-C1217EF82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9"/>
            <a:ext cx="4902361" cy="452525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880A38-DD22-7848-B4F5-AEC1E15061F0}"/>
              </a:ext>
            </a:extLst>
          </p:cNvPr>
          <p:cNvSpPr txBox="1">
            <a:spLocks/>
          </p:cNvSpPr>
          <p:nvPr/>
        </p:nvSpPr>
        <p:spPr>
          <a:xfrm>
            <a:off x="5841598" y="1690689"/>
            <a:ext cx="2673752" cy="366083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What kind of questions require model of DGP vs. sampling distribution?</a:t>
            </a:r>
          </a:p>
        </p:txBody>
      </p:sp>
    </p:spTree>
    <p:extLst>
      <p:ext uri="{BB962C8B-B14F-4D97-AF65-F5344CB8AC3E}">
        <p14:creationId xmlns:p14="http://schemas.microsoft.com/office/powerpoint/2010/main" val="1980632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Sampling Distributions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Psych 100A Spring 2019</a:t>
            </a:r>
          </a:p>
          <a:p>
            <a:r>
              <a:rPr lang="en-US" dirty="0"/>
              <a:t>Prof. Jim Stigler</a:t>
            </a:r>
          </a:p>
        </p:txBody>
      </p:sp>
    </p:spTree>
    <p:extLst>
      <p:ext uri="{BB962C8B-B14F-4D97-AF65-F5344CB8AC3E}">
        <p14:creationId xmlns:p14="http://schemas.microsoft.com/office/powerpoint/2010/main" val="3772362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C10A-EC8C-1546-BA23-CCB5BF451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distribution provides context for interpreting single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0D1AA-12DB-C24A-B77C-F059AAEB7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Your state had a score of 15.7% on </a:t>
            </a:r>
            <a:r>
              <a:rPr lang="en-US" dirty="0" err="1"/>
              <a:t>FiveVegetables</a:t>
            </a:r>
            <a:r>
              <a:rPr lang="en-US" dirty="0"/>
              <a:t>. How do we interpret that number?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49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C10A-EC8C-1546-BA23-CCB5BF451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distribution provides context for interpreting single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0D1AA-12DB-C24A-B77C-F059AAEB7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Your state had a score of 15.7% on </a:t>
            </a:r>
            <a:r>
              <a:rPr lang="en-US" dirty="0" err="1"/>
              <a:t>FiveVegetables</a:t>
            </a:r>
            <a:r>
              <a:rPr lang="en-US" dirty="0"/>
              <a:t>. How do we interpret that number?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E0DE00-A016-7741-8EA1-E550E6AEA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835557"/>
            <a:ext cx="5676900" cy="72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84A36A-23AC-3446-A8CA-3859E4654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814101"/>
            <a:ext cx="5681355" cy="2678774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678BB394-1510-7347-B6E0-8E3BFE2A0855}"/>
              </a:ext>
            </a:extLst>
          </p:cNvPr>
          <p:cNvSpPr/>
          <p:nvPr/>
        </p:nvSpPr>
        <p:spPr>
          <a:xfrm>
            <a:off x="1192192" y="4569389"/>
            <a:ext cx="185195" cy="11343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D7C192-6CA0-0949-8A2B-67189E79D32A}"/>
                  </a:ext>
                </a:extLst>
              </p:cNvPr>
              <p:cNvSpPr txBox="1"/>
              <p:nvPr/>
            </p:nvSpPr>
            <p:spPr>
              <a:xfrm>
                <a:off x="468340" y="4022644"/>
                <a:ext cx="1447704" cy="461665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=−2.3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D7C192-6CA0-0949-8A2B-67189E79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40" y="4022644"/>
                <a:ext cx="144770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0D71F997-A890-5A40-A0D2-29BF4283F6EA}"/>
              </a:ext>
            </a:extLst>
          </p:cNvPr>
          <p:cNvSpPr txBox="1">
            <a:spLocks/>
          </p:cNvSpPr>
          <p:nvPr/>
        </p:nvSpPr>
        <p:spPr>
          <a:xfrm>
            <a:off x="6577990" y="3371342"/>
            <a:ext cx="2097670" cy="29635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2"/>
                </a:solidFill>
              </a:rPr>
              <a:t>Sample distribution provides context for interpreting individual score.</a:t>
            </a:r>
          </a:p>
        </p:txBody>
      </p:sp>
    </p:spTree>
    <p:extLst>
      <p:ext uri="{BB962C8B-B14F-4D97-AF65-F5344CB8AC3E}">
        <p14:creationId xmlns:p14="http://schemas.microsoft.com/office/powerpoint/2010/main" val="1542168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C10A-EC8C-1546-BA23-CCB5BF451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Sampling distribution provides context for interpreting sample statistic (parameter estimate)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0D1AA-12DB-C24A-B77C-F059AAEB7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observed a mean of 23.4 on </a:t>
            </a:r>
            <a:r>
              <a:rPr lang="en-US" dirty="0" err="1"/>
              <a:t>FiveVegetables</a:t>
            </a:r>
            <a:r>
              <a:rPr lang="en-US" dirty="0"/>
              <a:t> in your study. How do we interpret that number?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4A36A-23AC-3446-A8CA-3859E465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2794275"/>
            <a:ext cx="3028950" cy="1428158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678BB394-1510-7347-B6E0-8E3BFE2A0855}"/>
              </a:ext>
            </a:extLst>
          </p:cNvPr>
          <p:cNvSpPr/>
          <p:nvPr/>
        </p:nvSpPr>
        <p:spPr>
          <a:xfrm>
            <a:off x="2056121" y="3024029"/>
            <a:ext cx="174009" cy="968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D7C192-6CA0-0949-8A2B-67189E79D32A}"/>
                  </a:ext>
                </a:extLst>
              </p:cNvPr>
              <p:cNvSpPr txBox="1"/>
              <p:nvPr/>
            </p:nvSpPr>
            <p:spPr>
              <a:xfrm>
                <a:off x="1440373" y="2807972"/>
                <a:ext cx="1493229" cy="369332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=23.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D7C192-6CA0-0949-8A2B-67189E79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373" y="2807972"/>
                <a:ext cx="14932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0D71F997-A890-5A40-A0D2-29BF4283F6EA}"/>
              </a:ext>
            </a:extLst>
          </p:cNvPr>
          <p:cNvSpPr txBox="1">
            <a:spLocks/>
          </p:cNvSpPr>
          <p:nvPr/>
        </p:nvSpPr>
        <p:spPr>
          <a:xfrm>
            <a:off x="628649" y="5200022"/>
            <a:ext cx="7450479" cy="7278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2"/>
                </a:solidFill>
              </a:rPr>
              <a:t>Although we collected a distribution of scores, we only have one mean. We need to know what distribution that mean comes from.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D38406-65F2-F94E-834A-B0A2991904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4" t="13497" r="5909" b="27233"/>
          <a:stretch/>
        </p:blipFill>
        <p:spPr>
          <a:xfrm>
            <a:off x="3367861" y="2810328"/>
            <a:ext cx="2454861" cy="1631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8C5CD4-E596-1549-894A-021EEB8BA80E}"/>
              </a:ext>
            </a:extLst>
          </p:cNvPr>
          <p:cNvSpPr txBox="1"/>
          <p:nvPr/>
        </p:nvSpPr>
        <p:spPr>
          <a:xfrm>
            <a:off x="4872942" y="47340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23.4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CBC6D4-00EC-D245-AB0B-B37B8D50C8E0}"/>
              </a:ext>
            </a:extLst>
          </p:cNvPr>
          <p:cNvCxnSpPr/>
          <p:nvPr/>
        </p:nvCxnSpPr>
        <p:spPr>
          <a:xfrm>
            <a:off x="5242406" y="4502552"/>
            <a:ext cx="0" cy="31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4314B4-F060-BD47-95DF-8E32A83E6C2C}"/>
              </a:ext>
            </a:extLst>
          </p:cNvPr>
          <p:cNvSpPr txBox="1"/>
          <p:nvPr/>
        </p:nvSpPr>
        <p:spPr>
          <a:xfrm>
            <a:off x="4469323" y="3155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E1FB0E-2D03-A840-A9D1-E602A883D488}"/>
              </a:ext>
            </a:extLst>
          </p:cNvPr>
          <p:cNvCxnSpPr/>
          <p:nvPr/>
        </p:nvCxnSpPr>
        <p:spPr>
          <a:xfrm flipV="1">
            <a:off x="3549350" y="4484984"/>
            <a:ext cx="4853870" cy="17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0731FC5-93BF-C648-9D72-3C70F19649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4" t="13497" r="5909" b="27233"/>
          <a:stretch/>
        </p:blipFill>
        <p:spPr>
          <a:xfrm>
            <a:off x="5814940" y="2805226"/>
            <a:ext cx="2454861" cy="16314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DCE55F-8E8F-2C4C-ADC6-57C941900F07}"/>
              </a:ext>
            </a:extLst>
          </p:cNvPr>
          <p:cNvSpPr txBox="1"/>
          <p:nvPr/>
        </p:nvSpPr>
        <p:spPr>
          <a:xfrm>
            <a:off x="6916402" y="31502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E80399-4B23-7C46-B5F7-2308DA63F7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4" t="13497" r="5909" b="27233"/>
          <a:stretch/>
        </p:blipFill>
        <p:spPr>
          <a:xfrm>
            <a:off x="5040455" y="2815430"/>
            <a:ext cx="1231020" cy="16314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2205E1-11E9-0C41-AC3A-2B7A955DF3BE}"/>
              </a:ext>
            </a:extLst>
          </p:cNvPr>
          <p:cNvSpPr txBox="1"/>
          <p:nvPr/>
        </p:nvSpPr>
        <p:spPr>
          <a:xfrm>
            <a:off x="5551329" y="3139021"/>
            <a:ext cx="1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75664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C10A-EC8C-1546-BA23-CCB5BF451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1506"/>
            <a:ext cx="7886700" cy="1325563"/>
          </a:xfrm>
        </p:spPr>
        <p:txBody>
          <a:bodyPr>
            <a:noAutofit/>
          </a:bodyPr>
          <a:lstStyle/>
          <a:p>
            <a:r>
              <a:rPr lang="en-US" sz="3600" dirty="0"/>
              <a:t>How accurate is our parameter estimate?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D71F997-A890-5A40-A0D2-29BF4283F6EA}"/>
              </a:ext>
            </a:extLst>
          </p:cNvPr>
          <p:cNvSpPr txBox="1">
            <a:spLocks/>
          </p:cNvSpPr>
          <p:nvPr/>
        </p:nvSpPr>
        <p:spPr>
          <a:xfrm>
            <a:off x="487086" y="2957794"/>
            <a:ext cx="7886700" cy="97047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2"/>
                </a:solidFill>
              </a:rPr>
              <a:t>Our sample was drawn from the DGP, but how off could our estimate be? How much error could there be in our estimate because of sampling variation?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D38406-65F2-F94E-834A-B0A2991904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4" t="13497" r="5909" b="27233"/>
          <a:stretch/>
        </p:blipFill>
        <p:spPr>
          <a:xfrm>
            <a:off x="2482630" y="996696"/>
            <a:ext cx="2454861" cy="1631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8C5CD4-E596-1549-894A-021EEB8BA80E}"/>
              </a:ext>
            </a:extLst>
          </p:cNvPr>
          <p:cNvSpPr txBox="1"/>
          <p:nvPr/>
        </p:nvSpPr>
        <p:spPr>
          <a:xfrm>
            <a:off x="4430436" y="27161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23.4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CBC6D4-00EC-D245-AB0B-B37B8D50C8E0}"/>
              </a:ext>
            </a:extLst>
          </p:cNvPr>
          <p:cNvCxnSpPr/>
          <p:nvPr/>
        </p:nvCxnSpPr>
        <p:spPr>
          <a:xfrm>
            <a:off x="4767844" y="2481602"/>
            <a:ext cx="0" cy="31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4314B4-F060-BD47-95DF-8E32A83E6C2C}"/>
              </a:ext>
            </a:extLst>
          </p:cNvPr>
          <p:cNvSpPr txBox="1"/>
          <p:nvPr/>
        </p:nvSpPr>
        <p:spPr>
          <a:xfrm>
            <a:off x="3609753" y="13427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E1FB0E-2D03-A840-A9D1-E602A883D488}"/>
              </a:ext>
            </a:extLst>
          </p:cNvPr>
          <p:cNvCxnSpPr/>
          <p:nvPr/>
        </p:nvCxnSpPr>
        <p:spPr>
          <a:xfrm flipV="1">
            <a:off x="3074788" y="2672321"/>
            <a:ext cx="4853870" cy="17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0731FC5-93BF-C648-9D72-3C70F19649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4" t="13497" r="5909" b="27233"/>
          <a:stretch/>
        </p:blipFill>
        <p:spPr>
          <a:xfrm>
            <a:off x="5340378" y="992563"/>
            <a:ext cx="2454861" cy="16314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DCE55F-8E8F-2C4C-ADC6-57C941900F07}"/>
              </a:ext>
            </a:extLst>
          </p:cNvPr>
          <p:cNvSpPr txBox="1"/>
          <p:nvPr/>
        </p:nvSpPr>
        <p:spPr>
          <a:xfrm>
            <a:off x="6441840" y="13376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E80399-4B23-7C46-B5F7-2308DA63F7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4" t="13497" r="5909" b="27233"/>
          <a:stretch/>
        </p:blipFill>
        <p:spPr>
          <a:xfrm>
            <a:off x="3803624" y="1002767"/>
            <a:ext cx="1993290" cy="16314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2205E1-11E9-0C41-AC3A-2B7A955DF3BE}"/>
              </a:ext>
            </a:extLst>
          </p:cNvPr>
          <p:cNvSpPr txBox="1"/>
          <p:nvPr/>
        </p:nvSpPr>
        <p:spPr>
          <a:xfrm>
            <a:off x="4656799" y="1438949"/>
            <a:ext cx="1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7F2FB7-3426-FC4A-B9F4-1E7C3F374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0" t="5258" r="59180" b="60486"/>
          <a:stretch/>
        </p:blipFill>
        <p:spPr>
          <a:xfrm>
            <a:off x="1438159" y="4104331"/>
            <a:ext cx="1643140" cy="15763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E78DC2-D70B-C940-AB50-84559F0C0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4" t="13497" r="5909" b="27233"/>
          <a:stretch/>
        </p:blipFill>
        <p:spPr>
          <a:xfrm>
            <a:off x="5090088" y="4049274"/>
            <a:ext cx="2454861" cy="16314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DA9E3F8-B94C-3046-8CCD-E72CFEC7B304}"/>
              </a:ext>
            </a:extLst>
          </p:cNvPr>
          <p:cNvSpPr txBox="1"/>
          <p:nvPr/>
        </p:nvSpPr>
        <p:spPr>
          <a:xfrm>
            <a:off x="1550636" y="5784988"/>
            <a:ext cx="1663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Sample</a:t>
            </a:r>
          </a:p>
          <a:p>
            <a:r>
              <a:rPr lang="en-US" sz="2000" b="1" dirty="0"/>
              <a:t>Distribution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4E6478-A031-4049-97F6-4AC5DE53E820}"/>
              </a:ext>
            </a:extLst>
          </p:cNvPr>
          <p:cNvSpPr txBox="1"/>
          <p:nvPr/>
        </p:nvSpPr>
        <p:spPr>
          <a:xfrm>
            <a:off x="7182852" y="4895807"/>
            <a:ext cx="1646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Population</a:t>
            </a:r>
          </a:p>
          <a:p>
            <a:r>
              <a:rPr lang="en-US" sz="2000" b="1" dirty="0"/>
              <a:t>(DGP)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342DC2-C3E0-9240-855A-6ACCAA5096AA}"/>
              </a:ext>
            </a:extLst>
          </p:cNvPr>
          <p:cNvSpPr/>
          <p:nvPr/>
        </p:nvSpPr>
        <p:spPr>
          <a:xfrm>
            <a:off x="500535" y="4331576"/>
            <a:ext cx="11946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>
                <a:ln/>
                <a:solidFill>
                  <a:schemeClr val="accent3"/>
                </a:solidFill>
              </a:rPr>
              <a:t>Real</a:t>
            </a:r>
            <a:endParaRPr lang="en-US" sz="4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46058A-64E2-6B4B-8DED-F34DFA95C2E7}"/>
              </a:ext>
            </a:extLst>
          </p:cNvPr>
          <p:cNvSpPr/>
          <p:nvPr/>
        </p:nvSpPr>
        <p:spPr>
          <a:xfrm>
            <a:off x="6747462" y="4331575"/>
            <a:ext cx="187102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400" b="1">
                <a:ln/>
                <a:solidFill>
                  <a:schemeClr val="accent3"/>
                </a:solidFill>
              </a:rPr>
              <a:t>Hidden</a:t>
            </a:r>
            <a:endParaRPr lang="en-US" sz="4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AC68D992-C170-5040-96A3-A044BA8C87BF}"/>
              </a:ext>
            </a:extLst>
          </p:cNvPr>
          <p:cNvSpPr/>
          <p:nvPr/>
        </p:nvSpPr>
        <p:spPr>
          <a:xfrm>
            <a:off x="3486126" y="5004507"/>
            <a:ext cx="1621766" cy="4302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F1C7C6-57A7-1543-8EFA-130D94EE6F25}"/>
              </a:ext>
            </a:extLst>
          </p:cNvPr>
          <p:cNvSpPr txBox="1"/>
          <p:nvPr/>
        </p:nvSpPr>
        <p:spPr>
          <a:xfrm>
            <a:off x="5802321" y="5616614"/>
            <a:ext cx="1372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 of DGP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347EC5-6A92-4B4B-8E8A-BAA6F87C08CC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317518" y="4123783"/>
            <a:ext cx="1" cy="155692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743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Distribution Triad: What Distribution do Estimates Come From?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F5A8D4-B6B4-CB41-9831-931B94957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832" y="1690689"/>
            <a:ext cx="5622335" cy="3245884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0FDF67AD-BE4A-BB45-8581-67B54D6EDD07}"/>
              </a:ext>
            </a:extLst>
          </p:cNvPr>
          <p:cNvSpPr txBox="1">
            <a:spLocks/>
          </p:cNvSpPr>
          <p:nvPr/>
        </p:nvSpPr>
        <p:spPr>
          <a:xfrm>
            <a:off x="1253442" y="5026509"/>
            <a:ext cx="7804150" cy="12356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</a:rPr>
              <a:t>Sampling distribution is a model of the distribution of estimates.</a:t>
            </a:r>
          </a:p>
        </p:txBody>
      </p:sp>
    </p:spTree>
    <p:extLst>
      <p:ext uri="{BB962C8B-B14F-4D97-AF65-F5344CB8AC3E}">
        <p14:creationId xmlns:p14="http://schemas.microsoft.com/office/powerpoint/2010/main" val="2844954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F093-DBA8-1F49-AA5B-6C7A691E2B7B}"/>
              </a:ext>
            </a:extLst>
          </p:cNvPr>
          <p:cNvSpPr txBox="1">
            <a:spLocks/>
          </p:cNvSpPr>
          <p:nvPr/>
        </p:nvSpPr>
        <p:spPr>
          <a:xfrm>
            <a:off x="1018571" y="2048040"/>
            <a:ext cx="7569844" cy="33804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Any parameter estimate can be thought of as coming from a sampling distribution of all possible samples </a:t>
            </a:r>
            <a:r>
              <a:rPr lang="en-US" sz="3600" i="1" dirty="0">
                <a:solidFill>
                  <a:schemeClr val="accent2"/>
                </a:solidFill>
              </a:rPr>
              <a:t>of the same size </a:t>
            </a:r>
            <a:r>
              <a:rPr lang="en-US" sz="3600" dirty="0">
                <a:solidFill>
                  <a:schemeClr val="accent2"/>
                </a:solidFill>
              </a:rPr>
              <a:t>that could have been drawn from the same DGP.</a:t>
            </a:r>
          </a:p>
        </p:txBody>
      </p:sp>
    </p:spTree>
    <p:extLst>
      <p:ext uri="{BB962C8B-B14F-4D97-AF65-F5344CB8AC3E}">
        <p14:creationId xmlns:p14="http://schemas.microsoft.com/office/powerpoint/2010/main" val="2125932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84B3-A6B6-3B40-9F88-3C72C37CDE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FC990-EE17-174B-81A2-90347D50F5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ztxlPoYeGOElCPi82EC7g">
            <a:extLst>
              <a:ext uri="{FF2B5EF4-FFF2-40B4-BE49-F238E27FC236}">
                <a16:creationId xmlns:a16="http://schemas.microsoft.com/office/drawing/2014/main" id="{A459AD5D-1A8B-454E-BA24-E858B8FADFF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59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063C81-B239-A545-858E-06794352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We have a number of ways to model sampling distributions: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894D4-ADA4-CE49-8D9D-D8E2401A0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R: </a:t>
            </a:r>
          </a:p>
          <a:p>
            <a:pPr lvl="1"/>
            <a:r>
              <a:rPr lang="en-US" dirty="0"/>
              <a:t>Simulation (</a:t>
            </a:r>
            <a:r>
              <a:rPr lang="en-US" dirty="0" err="1"/>
              <a:t>rnorm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Randomization (shuffle)</a:t>
            </a:r>
          </a:p>
          <a:p>
            <a:pPr lvl="1"/>
            <a:r>
              <a:rPr lang="en-US" dirty="0"/>
              <a:t>Bootstrapping (resample)</a:t>
            </a:r>
          </a:p>
          <a:p>
            <a:r>
              <a:rPr lang="en-US" dirty="0"/>
              <a:t>Mathematical models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9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24AE-2A9B-BD4F-AA08-6A335DD9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Sampling Distribution of b1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BC4C2-698D-4F44-98C6-376381035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4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FBD541-7B76-264A-BE4E-CE1A9038A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554514"/>
            <a:ext cx="7418054" cy="13255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76F5B06-B355-BB46-9D6D-2FBA05DB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code do?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5B8B043-B25E-B94E-AACA-D79A4623CF3F}"/>
              </a:ext>
            </a:extLst>
          </p:cNvPr>
          <p:cNvSpPr txBox="1">
            <a:spLocks/>
          </p:cNvSpPr>
          <p:nvPr/>
        </p:nvSpPr>
        <p:spPr>
          <a:xfrm>
            <a:off x="628650" y="452346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Try running it…</a:t>
            </a:r>
          </a:p>
        </p:txBody>
      </p:sp>
    </p:spTree>
    <p:extLst>
      <p:ext uri="{BB962C8B-B14F-4D97-AF65-F5344CB8AC3E}">
        <p14:creationId xmlns:p14="http://schemas.microsoft.com/office/powerpoint/2010/main" val="547156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/>
          <p:cNvGraphicFramePr/>
          <p:nvPr/>
        </p:nvGraphicFramePr>
        <p:xfrm>
          <a:off x="2621442" y="3291446"/>
          <a:ext cx="5527821" cy="2531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1962922" y="1495618"/>
          <a:ext cx="5542427" cy="369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Practice of Data 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69052" y="5548746"/>
            <a:ext cx="2480211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Tell Your Story</a:t>
            </a:r>
          </a:p>
          <a:p>
            <a:r>
              <a:rPr lang="en-US" sz="2400" b="1" dirty="0"/>
              <a:t>Make Predictions</a:t>
            </a:r>
          </a:p>
        </p:txBody>
      </p:sp>
      <p:graphicFrame>
        <p:nvGraphicFramePr>
          <p:cNvPr id="11" name="Diagram 10"/>
          <p:cNvGraphicFramePr/>
          <p:nvPr/>
        </p:nvGraphicFramePr>
        <p:xfrm>
          <a:off x="1810870" y="1918449"/>
          <a:ext cx="2543736" cy="1695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5621" y="2102272"/>
            <a:ext cx="2024903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Measurement</a:t>
            </a:r>
          </a:p>
          <a:p>
            <a:r>
              <a:rPr lang="en-US" sz="2400" b="1" dirty="0"/>
              <a:t>Sampling</a:t>
            </a:r>
          </a:p>
          <a:p>
            <a:r>
              <a:rPr lang="en-US" sz="2400" b="1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797735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1D54B-04C8-1F49-9FE7-58558054D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code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6FDF9-8D3B-FA41-AC95-92EF8CDD6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51" y="1989479"/>
            <a:ext cx="8429897" cy="22352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3DAE1EC5-B6CA-5E4B-8735-3B48EFE4C2BC}"/>
              </a:ext>
            </a:extLst>
          </p:cNvPr>
          <p:cNvSpPr txBox="1">
            <a:spLocks/>
          </p:cNvSpPr>
          <p:nvPr/>
        </p:nvSpPr>
        <p:spPr>
          <a:xfrm>
            <a:off x="628650" y="452346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Try running it…</a:t>
            </a:r>
          </a:p>
        </p:txBody>
      </p:sp>
    </p:spTree>
    <p:extLst>
      <p:ext uri="{BB962C8B-B14F-4D97-AF65-F5344CB8AC3E}">
        <p14:creationId xmlns:p14="http://schemas.microsoft.com/office/powerpoint/2010/main" val="1094261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77994" y="2465499"/>
            <a:ext cx="7188011" cy="192700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2"/>
                </a:solidFill>
              </a:rPr>
              <a:t>Simulation: </a:t>
            </a: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Exploring the random DGP</a:t>
            </a: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(notice the jiggle)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997C7-EF0D-8F44-8051-ACC291064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73" y="4392501"/>
            <a:ext cx="1215654" cy="94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12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FA1B6-2BFE-2342-8CA3-E0342F6AC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8168986" cy="1300674"/>
          </a:xfrm>
        </p:spPr>
        <p:txBody>
          <a:bodyPr/>
          <a:lstStyle/>
          <a:p>
            <a:r>
              <a:rPr lang="en-US" dirty="0"/>
              <a:t>4 simulations: Why does group </a:t>
            </a:r>
            <a:r>
              <a:rPr lang="en-US" i="1" dirty="0"/>
              <a:t>a</a:t>
            </a:r>
            <a:r>
              <a:rPr lang="en-US" dirty="0"/>
              <a:t> do better in 3 of 4 cases?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E9B89-C15B-764B-BEDE-AA25BE94A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62" y="1720773"/>
            <a:ext cx="3618528" cy="2223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BAD90E-DBFC-8B49-B5B1-EB581F364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609" y="1699991"/>
            <a:ext cx="3562716" cy="2213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283DBD-BD31-9B4E-B3C1-1DBD1F94E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23" y="3773198"/>
            <a:ext cx="3581320" cy="2204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6DC84-76B4-6C43-B365-7270DDD50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290" y="3693246"/>
            <a:ext cx="3675035" cy="2229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B9277E-88C5-0449-B224-356A7CC54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167" y="6057755"/>
            <a:ext cx="457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94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CF89E-81CC-0249-B19E-AA8FA71CBE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CCE5E5-484B-7F4A-9D3A-F3CCDA98FD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jRbJnAcobUlRlwa6Tn8ni">
            <a:extLst>
              <a:ext uri="{FF2B5EF4-FFF2-40B4-BE49-F238E27FC236}">
                <a16:creationId xmlns:a16="http://schemas.microsoft.com/office/drawing/2014/main" id="{0DD16345-D657-3048-BA76-9F8F56E04B7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55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FA1B6-2BFE-2342-8CA3-E0342F6AC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8168986" cy="1300674"/>
          </a:xfrm>
        </p:spPr>
        <p:txBody>
          <a:bodyPr/>
          <a:lstStyle/>
          <a:p>
            <a:r>
              <a:rPr lang="en-US" dirty="0"/>
              <a:t>4 simulations: Why does group </a:t>
            </a:r>
            <a:r>
              <a:rPr lang="en-US" i="1" dirty="0"/>
              <a:t>a</a:t>
            </a:r>
            <a:r>
              <a:rPr lang="en-US" dirty="0"/>
              <a:t> do better in 3 of 4 cases?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E9B89-C15B-764B-BEDE-AA25BE94A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62" y="1720773"/>
            <a:ext cx="3618528" cy="2223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BAD90E-DBFC-8B49-B5B1-EB581F364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609" y="1699991"/>
            <a:ext cx="3562716" cy="2213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283DBD-BD31-9B4E-B3C1-1DBD1F94E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23" y="3773198"/>
            <a:ext cx="3581320" cy="2204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6DC84-76B4-6C43-B365-7270DDD50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290" y="3693246"/>
            <a:ext cx="3675035" cy="222958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0FE462A-4DD9-D940-AEEC-D48DFCEEC114}"/>
              </a:ext>
            </a:extLst>
          </p:cNvPr>
          <p:cNvSpPr txBox="1">
            <a:spLocks/>
          </p:cNvSpPr>
          <p:nvPr/>
        </p:nvSpPr>
        <p:spPr>
          <a:xfrm>
            <a:off x="993486" y="5774654"/>
            <a:ext cx="7804150" cy="12356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/>
                </a:solidFill>
              </a:rPr>
              <a:t>What statistic could summarize the result of each simulation?</a:t>
            </a:r>
          </a:p>
        </p:txBody>
      </p:sp>
    </p:spTree>
    <p:extLst>
      <p:ext uri="{BB962C8B-B14F-4D97-AF65-F5344CB8AC3E}">
        <p14:creationId xmlns:p14="http://schemas.microsoft.com/office/powerpoint/2010/main" val="2292273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F5B06-B355-BB46-9D6D-2FBA05DB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line of code to get b1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5B8B043-B25E-B94E-AACA-D79A4623CF3F}"/>
              </a:ext>
            </a:extLst>
          </p:cNvPr>
          <p:cNvSpPr txBox="1">
            <a:spLocks/>
          </p:cNvSpPr>
          <p:nvPr/>
        </p:nvSpPr>
        <p:spPr>
          <a:xfrm>
            <a:off x="628650" y="452346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Try running it…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104C9-E826-3B44-9B58-F2862F60C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48" y="2649990"/>
            <a:ext cx="6296104" cy="1558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BBFB72-A94C-F848-AC0D-30BF352A2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118" y="4693492"/>
            <a:ext cx="1215654" cy="94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59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sampling distributions?</a:t>
            </a:r>
          </a:p>
          <a:p>
            <a:r>
              <a:rPr lang="en-US" dirty="0"/>
              <a:t>Why do we need them?</a:t>
            </a:r>
          </a:p>
          <a:p>
            <a:r>
              <a:rPr lang="en-US" dirty="0"/>
              <a:t>How do do we make them?</a:t>
            </a:r>
          </a:p>
          <a:p>
            <a:r>
              <a:rPr lang="en-US" dirty="0"/>
              <a:t>How do we use them?</a:t>
            </a:r>
          </a:p>
        </p:txBody>
      </p:sp>
    </p:spTree>
    <p:extLst>
      <p:ext uri="{BB962C8B-B14F-4D97-AF65-F5344CB8AC3E}">
        <p14:creationId xmlns:p14="http://schemas.microsoft.com/office/powerpoint/2010/main" val="4083482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49213-BD6C-2642-A46B-B9383CBA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 Scientist </a:t>
            </a:r>
            <a:r>
              <a:rPr lang="en-US" dirty="0"/>
              <a:t>vs. </a:t>
            </a:r>
            <a:r>
              <a:rPr lang="en-US" i="1" dirty="0"/>
              <a:t>Do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6044E-3E28-7B4C-98AD-DA999F397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20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6F5C70-7ED3-2A45-9271-D085D9388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84150"/>
            <a:ext cx="7975600" cy="6489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C0D717-0E37-D941-AACE-A48F329C51A3}"/>
              </a:ext>
            </a:extLst>
          </p:cNvPr>
          <p:cNvSpPr txBox="1"/>
          <p:nvPr/>
        </p:nvSpPr>
        <p:spPr>
          <a:xfrm>
            <a:off x="4267200" y="2198914"/>
            <a:ext cx="3925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Rhodes 2019 Results</a:t>
            </a:r>
          </a:p>
        </p:txBody>
      </p:sp>
    </p:spTree>
    <p:extLst>
      <p:ext uri="{BB962C8B-B14F-4D97-AF65-F5344CB8AC3E}">
        <p14:creationId xmlns:p14="http://schemas.microsoft.com/office/powerpoint/2010/main" val="145098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05804C-2E36-EB44-95CA-63E35FCAC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3868057"/>
            <a:ext cx="5930900" cy="269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29A6BB-9F9D-C042-A076-10379F527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50" y="270626"/>
            <a:ext cx="5930900" cy="35974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C96C56-28E2-1746-8B1F-F1A826433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93" y="5621719"/>
            <a:ext cx="457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48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517A5-6025-DA40-9663-6EBB320232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69B757-B324-094D-912A-B2A7046E3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iiydhnCoUlBz0tSPRh4RD">
            <a:extLst>
              <a:ext uri="{FF2B5EF4-FFF2-40B4-BE49-F238E27FC236}">
                <a16:creationId xmlns:a16="http://schemas.microsoft.com/office/drawing/2014/main" id="{B42F12DF-2A63-6D42-856D-31A9846FFC7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96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B835FF-2271-DC44-B5C8-F537F2A0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215900"/>
            <a:ext cx="7975600" cy="6642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0139F3-52CB-A14C-953E-19ABF82A2C89}"/>
              </a:ext>
            </a:extLst>
          </p:cNvPr>
          <p:cNvSpPr txBox="1"/>
          <p:nvPr/>
        </p:nvSpPr>
        <p:spPr>
          <a:xfrm>
            <a:off x="584200" y="2111828"/>
            <a:ext cx="4106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Rhodes 2019 Shuffled</a:t>
            </a:r>
          </a:p>
        </p:txBody>
      </p:sp>
    </p:spTree>
    <p:extLst>
      <p:ext uri="{BB962C8B-B14F-4D97-AF65-F5344CB8AC3E}">
        <p14:creationId xmlns:p14="http://schemas.microsoft.com/office/powerpoint/2010/main" val="2102311749"/>
      </p:ext>
    </p:extLst>
  </p:cSld>
  <p:clrMapOvr>
    <a:masterClrMapping/>
  </p:clrMapOvr>
</p:sld>
</file>

<file path=ppt/theme/theme1.xml><?xml version="1.0" encoding="utf-8"?>
<a:theme xmlns:a="http://schemas.openxmlformats.org/drawingml/2006/main" name="Jim 100A Theme">
  <a:themeElements>
    <a:clrScheme name="Custom 19">
      <a:dk1>
        <a:srgbClr val="5E5E5E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im 100A Theme" id="{B6BB269D-DDAD-FB4D-8CF2-0011F768D8A1}" vid="{8785C8FF-82C9-DF4C-9B84-B18BAAE2DF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Jim 100A Theme</Template>
  <TotalTime>71099</TotalTime>
  <Words>936</Words>
  <Application>Microsoft Macintosh PowerPoint</Application>
  <PresentationFormat>On-screen Show (4:3)</PresentationFormat>
  <Paragraphs>154</Paragraphs>
  <Slides>35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Franklin Gothic Book</vt:lpstr>
      <vt:lpstr>Franklin Gothic Medium</vt:lpstr>
      <vt:lpstr>Jim 100A Theme</vt:lpstr>
      <vt:lpstr>Getting started…</vt:lpstr>
      <vt:lpstr>Sampling Distributions</vt:lpstr>
      <vt:lpstr>The Practice of Data Analysis</vt:lpstr>
      <vt:lpstr>This Week</vt:lpstr>
      <vt:lpstr>Be Scientist vs. Do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 Shuffles: Why does Be Science do better in upper left?</vt:lpstr>
      <vt:lpstr>What is a Sampling Distribution?</vt:lpstr>
      <vt:lpstr>PowerPoint Presentation</vt:lpstr>
      <vt:lpstr>Distribution Triad: What Distribution do Sample Statistics (Estimates) Come From?</vt:lpstr>
      <vt:lpstr>Distribution Triad: What Distribution do Estimates Come From?</vt:lpstr>
      <vt:lpstr>Why We Need a Sampling Distribution</vt:lpstr>
      <vt:lpstr>PowerPoint Presentation</vt:lpstr>
      <vt:lpstr>Draw Pictures</vt:lpstr>
      <vt:lpstr>Sample distribution provides context for interpreting single score</vt:lpstr>
      <vt:lpstr>Sample distribution provides context for interpreting single score</vt:lpstr>
      <vt:lpstr>Sampling distribution provides context for interpreting sample statistic (parameter estimate)</vt:lpstr>
      <vt:lpstr>How accurate is our parameter estimate?</vt:lpstr>
      <vt:lpstr>Distribution Triad: What Distribution do Estimates Come From?</vt:lpstr>
      <vt:lpstr>PowerPoint Presentation</vt:lpstr>
      <vt:lpstr>PowerPoint Presentation</vt:lpstr>
      <vt:lpstr>We have a number of ways to model sampling distributions:</vt:lpstr>
      <vt:lpstr>Constructing a Sampling Distribution of b1</vt:lpstr>
      <vt:lpstr>What does this code do?</vt:lpstr>
      <vt:lpstr>What does this code do?</vt:lpstr>
      <vt:lpstr>PowerPoint Presentation</vt:lpstr>
      <vt:lpstr>4 simulations: Why does group a do better in 3 of 4 cases?</vt:lpstr>
      <vt:lpstr>PowerPoint Presentation</vt:lpstr>
      <vt:lpstr>4 simulations: Why does group a do better in 3 of 4 cases?</vt:lpstr>
      <vt:lpstr>Add a line of code to get b1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Day</dc:title>
  <dc:creator>Microsoft Office User</dc:creator>
  <cp:lastModifiedBy>James Stigler</cp:lastModifiedBy>
  <cp:revision>1212</cp:revision>
  <cp:lastPrinted>2018-11-12T17:37:26Z</cp:lastPrinted>
  <dcterms:created xsi:type="dcterms:W3CDTF">2017-01-01T20:50:07Z</dcterms:created>
  <dcterms:modified xsi:type="dcterms:W3CDTF">2019-07-24T01:53:28Z</dcterms:modified>
</cp:coreProperties>
</file>